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8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70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92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88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8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1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2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40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71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7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8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27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2DABFC-221E-4F7C-8511-A9761CDF0E9D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BFD3F7-160B-4C37-9F93-684E0F45CAF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5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stamp/stamp.jsp?tp=&amp;arnumber=7497354" TargetMode="External"/><Relationship Id="rId3" Type="http://schemas.openxmlformats.org/officeDocument/2006/relationships/hyperlink" Target="https://greatscottgadgets.com/sdr/1/" TargetMode="External"/><Relationship Id="rId7" Type="http://schemas.openxmlformats.org/officeDocument/2006/relationships/hyperlink" Target="https://www.mdpi.com/1424-8220/23/1/507/pdf?version=1672910374" TargetMode="External"/><Relationship Id="rId2" Type="http://schemas.openxmlformats.org/officeDocument/2006/relationships/hyperlink" Target="https://www.mathworks.com/help/fusion/ug/object-tracking-using-time-difference-of-arriv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424-8220/18/11/4073/pdf?version=1542876960" TargetMode="External"/><Relationship Id="rId5" Type="http://schemas.openxmlformats.org/officeDocument/2006/relationships/hyperlink" Target="https://olegkutkov.me/2020/06/17/combining-two-hackrf-sdr-to-see-more/" TargetMode="External"/><Relationship Id="rId4" Type="http://schemas.openxmlformats.org/officeDocument/2006/relationships/hyperlink" Target="https://panoradio-sdr.de/tdoa-transmitter-localization-with-rtl-sdr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4FB2-575C-47C5-9BF5-AE0E3E52A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44" y="1647616"/>
            <a:ext cx="10058400" cy="1608346"/>
          </a:xfrm>
        </p:spPr>
        <p:txBody>
          <a:bodyPr>
            <a:normAutofit fontScale="90000"/>
          </a:bodyPr>
          <a:lstStyle/>
          <a:p>
            <a:r>
              <a:rPr lang="en-IN" sz="6000" dirty="0"/>
              <a:t>Localization of Transmitter using TDOA analysis </a:t>
            </a:r>
            <a:r>
              <a:rPr lang="en-IN" sz="3600" dirty="0">
                <a:solidFill>
                  <a:schemeClr val="tx1"/>
                </a:solidFill>
              </a:rPr>
              <a:t>Mid Term Report</a:t>
            </a:r>
            <a:endParaRPr lang="en-IN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C3550-3E4B-D498-C8A7-85E6E01DF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773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Supervisor – Prof. Seshan </a:t>
            </a:r>
            <a:r>
              <a:rPr lang="en-IN" dirty="0" err="1">
                <a:solidFill>
                  <a:schemeClr val="tx1"/>
                </a:solidFill>
              </a:rPr>
              <a:t>Srirangarajan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D0093-2F4C-62A8-23B3-62D70023ED64}"/>
              </a:ext>
            </a:extLst>
          </p:cNvPr>
          <p:cNvSpPr txBox="1"/>
          <p:nvPr/>
        </p:nvSpPr>
        <p:spPr>
          <a:xfrm>
            <a:off x="3442817" y="4470637"/>
            <a:ext cx="501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-</a:t>
            </a:r>
          </a:p>
          <a:p>
            <a:pPr algn="ctr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Divyansh Kumar and Gopal Saha</a:t>
            </a:r>
          </a:p>
        </p:txBody>
      </p:sp>
    </p:spTree>
    <p:extLst>
      <p:ext uri="{BB962C8B-B14F-4D97-AF65-F5344CB8AC3E}">
        <p14:creationId xmlns:p14="http://schemas.microsoft.com/office/powerpoint/2010/main" val="121331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DC131E-24B9-1E29-94BF-D36505416FC4}"/>
              </a:ext>
            </a:extLst>
          </p:cNvPr>
          <p:cNvSpPr txBox="1">
            <a:spLocks/>
          </p:cNvSpPr>
          <p:nvPr/>
        </p:nvSpPr>
        <p:spPr>
          <a:xfrm>
            <a:off x="-78109" y="227603"/>
            <a:ext cx="9845150" cy="854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Synchronization, And Optimal Device Placement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339A9-E48F-E8C3-13C2-CA0373EC3E71}"/>
              </a:ext>
            </a:extLst>
          </p:cNvPr>
          <p:cNvSpPr txBox="1"/>
          <p:nvPr/>
        </p:nvSpPr>
        <p:spPr>
          <a:xfrm>
            <a:off x="498063" y="944382"/>
            <a:ext cx="101974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Clock in Clock out Method </a:t>
            </a:r>
            <a:r>
              <a:rPr lang="en-IN" dirty="0"/>
              <a:t>is not feasible as</a:t>
            </a:r>
          </a:p>
          <a:p>
            <a:r>
              <a:rPr lang="en-IN" dirty="0"/>
              <a:t>	Receivers need to be close</a:t>
            </a:r>
          </a:p>
          <a:p>
            <a:r>
              <a:rPr lang="en-IN" dirty="0"/>
              <a:t>	The SMA splitter cable induces phase delay</a:t>
            </a:r>
          </a:p>
          <a:p>
            <a:endParaRPr lang="en-IN" u="sng" dirty="0"/>
          </a:p>
          <a:p>
            <a:r>
              <a:rPr lang="en-IN" u="sng" dirty="0"/>
              <a:t>Achievable Resolution for delay measurement</a:t>
            </a:r>
          </a:p>
          <a:p>
            <a:r>
              <a:rPr lang="en-IN" dirty="0"/>
              <a:t>	10MHz sampling =&gt; 100ns . 3 . 1e8 = 30m</a:t>
            </a:r>
          </a:p>
          <a:p>
            <a:r>
              <a:rPr lang="en-IN" dirty="0"/>
              <a:t>	2GHz sampling =&gt; 0.5ns . 3 . 1e8 = 0.15m (good for lab experiment!)</a:t>
            </a:r>
          </a:p>
          <a:p>
            <a:endParaRPr lang="en-IN" dirty="0"/>
          </a:p>
          <a:p>
            <a:r>
              <a:rPr lang="en-US" dirty="0"/>
              <a:t>Each sample corresponds to 30 meters of range difference for 10MHz sampling and 15cm of range difference for 2GHz sampling. This is the limiting factor for TDOA-based localization accuracy. </a:t>
            </a:r>
            <a:r>
              <a:rPr lang="en-US" i="1" dirty="0"/>
              <a:t>Can't provide external clock in GHz as </a:t>
            </a:r>
            <a:r>
              <a:rPr lang="en-US" i="1" dirty="0" err="1"/>
              <a:t>HackRF</a:t>
            </a:r>
            <a:r>
              <a:rPr lang="en-US" i="1" dirty="0"/>
              <a:t> CLKIN only accepts 10 MHz signals (3.3V square wave)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need to perform this at a bigger scale since we can’t use GHz clocks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01685-F8D2-A4F0-ED25-83388B11FD2E}"/>
              </a:ext>
            </a:extLst>
          </p:cNvPr>
          <p:cNvSpPr txBox="1"/>
          <p:nvPr/>
        </p:nvSpPr>
        <p:spPr>
          <a:xfrm>
            <a:off x="400626" y="4643763"/>
            <a:ext cx="10197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searching online we found a solution, using GPS clocks!</a:t>
            </a:r>
          </a:p>
          <a:p>
            <a:r>
              <a:rPr lang="en-IN" dirty="0"/>
              <a:t>	GPSDO is the best option. </a:t>
            </a:r>
          </a:p>
          <a:p>
            <a:r>
              <a:rPr lang="en-US" dirty="0"/>
              <a:t>Provides &lt;20ns synchronization accuracy between sites</a:t>
            </a:r>
            <a:endParaRPr lang="en-IN" dirty="0"/>
          </a:p>
          <a:p>
            <a:endParaRPr lang="en-IN" dirty="0"/>
          </a:p>
          <a:p>
            <a:r>
              <a:rPr lang="en-IN" dirty="0"/>
              <a:t>Given Order of 3x GPSDO and 3x Raspberry Pi.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FF92D-B02A-A64C-8312-3DCFB2D4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361" y="4002376"/>
            <a:ext cx="2651360" cy="26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4FAE-1F51-E62C-1DCC-E11EA3BDAE8E}"/>
              </a:ext>
            </a:extLst>
          </p:cNvPr>
          <p:cNvSpPr txBox="1">
            <a:spLocks/>
          </p:cNvSpPr>
          <p:nvPr/>
        </p:nvSpPr>
        <p:spPr>
          <a:xfrm>
            <a:off x="-262327" y="272573"/>
            <a:ext cx="4289086" cy="854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Future 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4109C-C969-5E1F-E0C0-3BC6929ABF51}"/>
              </a:ext>
            </a:extLst>
          </p:cNvPr>
          <p:cNvSpPr txBox="1"/>
          <p:nvPr/>
        </p:nvSpPr>
        <p:spPr>
          <a:xfrm>
            <a:off x="389744" y="2011433"/>
            <a:ext cx="1071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 Raspberry pi as a mini computer to collect the information via receivers and send it to master PC via campus</a:t>
            </a:r>
          </a:p>
          <a:p>
            <a:r>
              <a:rPr lang="en-IN" dirty="0"/>
              <a:t>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1E010-974D-9E21-171E-D714FDD0E989}"/>
              </a:ext>
            </a:extLst>
          </p:cNvPr>
          <p:cNvSpPr txBox="1"/>
          <p:nvPr/>
        </p:nvSpPr>
        <p:spPr>
          <a:xfrm>
            <a:off x="389744" y="1330019"/>
            <a:ext cx="96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Synchronize Receivers using GPSDO at 10MHz. Distributed Installation of Receivers across the campus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A7B9C-D64A-89BC-775F-F5F5BADE58BF}"/>
              </a:ext>
            </a:extLst>
          </p:cNvPr>
          <p:cNvSpPr txBox="1"/>
          <p:nvPr/>
        </p:nvSpPr>
        <p:spPr>
          <a:xfrm>
            <a:off x="389744" y="3244334"/>
            <a:ext cx="1033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</a:t>
            </a:r>
            <a:r>
              <a:rPr lang="en-IN" dirty="0" err="1"/>
              <a:t>Matlab</a:t>
            </a:r>
            <a:r>
              <a:rPr lang="en-IN" dirty="0"/>
              <a:t> Perform Cross correlation of these received signals and calculate the Time Difference of Arrival.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DA52E-B074-6814-9976-7C29586A6B96}"/>
              </a:ext>
            </a:extLst>
          </p:cNvPr>
          <p:cNvSpPr txBox="1"/>
          <p:nvPr/>
        </p:nvSpPr>
        <p:spPr>
          <a:xfrm>
            <a:off x="389744" y="4015570"/>
            <a:ext cx="484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Generate Hyperbolas and localize the transmitter</a:t>
            </a:r>
          </a:p>
        </p:txBody>
      </p:sp>
    </p:spTree>
    <p:extLst>
      <p:ext uri="{BB962C8B-B14F-4D97-AF65-F5344CB8AC3E}">
        <p14:creationId xmlns:p14="http://schemas.microsoft.com/office/powerpoint/2010/main" val="338280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BC8CEA-4249-19EA-BE4E-08533D33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1DF20-51B8-7AA9-4AB5-D1CA82041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Object Tracking Using Time Difference of Arrival (TDOA) - MATLAB &amp; Simulink</a:t>
            </a:r>
            <a:r>
              <a:rPr lang="en-US" dirty="0"/>
              <a:t> [1]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Software Defined Radio with </a:t>
            </a:r>
            <a:r>
              <a:rPr lang="en-US" dirty="0" err="1">
                <a:hlinkClick r:id="rId3"/>
              </a:rPr>
              <a:t>HackRF</a:t>
            </a:r>
            <a:r>
              <a:rPr lang="en-US" dirty="0">
                <a:hlinkClick r:id="rId3"/>
              </a:rPr>
              <a:t>, Lesson 1 - Great Scott Gadgets</a:t>
            </a:r>
            <a:r>
              <a:rPr lang="en-US" dirty="0"/>
              <a:t> [2]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TDOA Transmitter Localization with RTL-SDRs - </a:t>
            </a:r>
            <a:r>
              <a:rPr lang="en-US" dirty="0" err="1">
                <a:hlinkClick r:id="rId4"/>
              </a:rPr>
              <a:t>Panoradio</a:t>
            </a:r>
            <a:r>
              <a:rPr lang="en-US" dirty="0">
                <a:hlinkClick r:id="rId4"/>
              </a:rPr>
              <a:t> SDR</a:t>
            </a:r>
            <a:r>
              <a:rPr lang="en-US" dirty="0"/>
              <a:t>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Combining two </a:t>
            </a:r>
            <a:r>
              <a:rPr lang="en-US" dirty="0" err="1">
                <a:hlinkClick r:id="rId5"/>
              </a:rPr>
              <a:t>HackRF</a:t>
            </a:r>
            <a:r>
              <a:rPr lang="en-US" dirty="0">
                <a:hlinkClick r:id="rId5"/>
              </a:rPr>
              <a:t> SDR to see more – Oleg </a:t>
            </a:r>
            <a:r>
              <a:rPr lang="en-US" dirty="0" err="1">
                <a:hlinkClick r:id="rId5"/>
              </a:rPr>
              <a:t>Kutkov</a:t>
            </a:r>
            <a:r>
              <a:rPr lang="en-US" dirty="0">
                <a:hlinkClick r:id="rId5"/>
              </a:rPr>
              <a:t> personal blog</a:t>
            </a:r>
            <a:r>
              <a:rPr lang="en-US" dirty="0"/>
              <a:t>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https://www.mdpi.com/1424-8220/18/11/4073/pdf?version=1542876960</a:t>
            </a:r>
            <a:r>
              <a:rPr lang="en-US" dirty="0"/>
              <a:t> [5]</a:t>
            </a:r>
          </a:p>
          <a:p>
            <a:pPr marL="0" indent="0">
              <a:buNone/>
            </a:pPr>
            <a:r>
              <a:rPr lang="en-IN" dirty="0">
                <a:hlinkClick r:id="rId7"/>
              </a:rPr>
              <a:t>https://www.mdpi.com/1424-8220/23/1/507/pdf?version=1672910374</a:t>
            </a:r>
            <a:r>
              <a:rPr lang="en-IN" dirty="0"/>
              <a:t> [6]</a:t>
            </a:r>
          </a:p>
          <a:p>
            <a:pPr marL="0" indent="0">
              <a:buNone/>
            </a:pPr>
            <a:r>
              <a:rPr lang="en-IN" dirty="0">
                <a:hlinkClick r:id="rId8"/>
              </a:rPr>
              <a:t>https://ieeexplore.ieee.org/stamp/stamp.jsp?tp=&amp;arnumber=7497354</a:t>
            </a:r>
            <a:r>
              <a:rPr lang="en-IN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73093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1C8F5-A40B-416B-3160-0BF7AB900B08}"/>
              </a:ext>
            </a:extLst>
          </p:cNvPr>
          <p:cNvSpPr txBox="1"/>
          <p:nvPr/>
        </p:nvSpPr>
        <p:spPr>
          <a:xfrm>
            <a:off x="2921832" y="2644170"/>
            <a:ext cx="6348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18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8E72BA-F1D5-F90C-A43F-61E4111BE38E}"/>
              </a:ext>
            </a:extLst>
          </p:cNvPr>
          <p:cNvSpPr txBox="1"/>
          <p:nvPr/>
        </p:nvSpPr>
        <p:spPr>
          <a:xfrm>
            <a:off x="530277" y="1583768"/>
            <a:ext cx="10187689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u="sng" dirty="0"/>
              <a:t>Defence</a:t>
            </a:r>
            <a:r>
              <a:rPr lang="en-IN" dirty="0"/>
              <a:t> – Tracking Enemy Radars and Drones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u="sng" dirty="0"/>
              <a:t>UAV Tracking </a:t>
            </a:r>
            <a:r>
              <a:rPr lang="en-IN" dirty="0"/>
              <a:t>- </a:t>
            </a:r>
            <a:r>
              <a:rPr lang="en-US" dirty="0"/>
              <a:t>Detects unauthorized or enemy UAVs by pinpointing their source location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u="sng" dirty="0"/>
              <a:t>Mobile Terminal Positioning </a:t>
            </a:r>
            <a:r>
              <a:rPr lang="en-IN" dirty="0"/>
              <a:t>- </a:t>
            </a:r>
            <a:r>
              <a:rPr lang="en-US" dirty="0"/>
              <a:t>Provides accurate position for mobile users even in environments where traditional GPS is unreliable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u="sng" dirty="0"/>
              <a:t>Medical Tracking </a:t>
            </a:r>
            <a:r>
              <a:rPr lang="en-IN" dirty="0"/>
              <a:t>- Localizing transmitter-equipped medical devices to track patients and belongings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912581-3E77-50C9-D8A5-4A3A40B508A2}"/>
              </a:ext>
            </a:extLst>
          </p:cNvPr>
          <p:cNvSpPr txBox="1">
            <a:spLocks/>
          </p:cNvSpPr>
          <p:nvPr/>
        </p:nvSpPr>
        <p:spPr>
          <a:xfrm>
            <a:off x="530277" y="637488"/>
            <a:ext cx="6195935" cy="9462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Why Localize Transmitter ?</a:t>
            </a:r>
          </a:p>
        </p:txBody>
      </p:sp>
    </p:spTree>
    <p:extLst>
      <p:ext uri="{BB962C8B-B14F-4D97-AF65-F5344CB8AC3E}">
        <p14:creationId xmlns:p14="http://schemas.microsoft.com/office/powerpoint/2010/main" val="2112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5068541-A06D-9B4D-F0EF-E11B32DEA6A2}"/>
              </a:ext>
            </a:extLst>
          </p:cNvPr>
          <p:cNvSpPr txBox="1">
            <a:spLocks/>
          </p:cNvSpPr>
          <p:nvPr/>
        </p:nvSpPr>
        <p:spPr>
          <a:xfrm>
            <a:off x="260456" y="142327"/>
            <a:ext cx="6195935" cy="9462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What is TDOA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B0C16-7386-D09F-269D-DEA1E551B435}"/>
              </a:ext>
            </a:extLst>
          </p:cNvPr>
          <p:cNvSpPr txBox="1"/>
          <p:nvPr/>
        </p:nvSpPr>
        <p:spPr>
          <a:xfrm>
            <a:off x="260456" y="688497"/>
            <a:ext cx="108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TDOA stands for </a:t>
            </a:r>
            <a:r>
              <a:rPr lang="en-IN" b="1" dirty="0"/>
              <a:t>Time difference of Arrival. </a:t>
            </a:r>
            <a:r>
              <a:rPr lang="en-IN" dirty="0"/>
              <a:t>Its one of the methods to pinpoint transmitter location</a:t>
            </a:r>
            <a:r>
              <a:rPr lang="en-IN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5487-B232-C299-CE1B-DB264914798F}"/>
              </a:ext>
            </a:extLst>
          </p:cNvPr>
          <p:cNvSpPr txBox="1"/>
          <p:nvPr/>
        </p:nvSpPr>
        <p:spPr>
          <a:xfrm>
            <a:off x="251085" y="1136518"/>
            <a:ext cx="108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Hyperbolic </a:t>
            </a:r>
            <a:r>
              <a:rPr lang="en-IN" b="1" u="sng" dirty="0" err="1"/>
              <a:t>Multilateration</a:t>
            </a:r>
            <a:r>
              <a:rPr lang="en-IN" b="1" u="sng" dirty="0"/>
              <a:t> </a:t>
            </a:r>
            <a:r>
              <a:rPr lang="en-IN" dirty="0"/>
              <a:t>: Each pair of Receiver defines a Hyperbola in 2D (hyperboloid in 3D).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593EC7-9C27-3F78-2298-C6B95097EEEA}"/>
                  </a:ext>
                </a:extLst>
              </p:cNvPr>
              <p:cNvSpPr txBox="1"/>
              <p:nvPr/>
            </p:nvSpPr>
            <p:spPr>
              <a:xfrm>
                <a:off x="260456" y="1536628"/>
                <a:ext cx="11931544" cy="103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u="sng" dirty="0"/>
                  <a:t>For example</a:t>
                </a:r>
                <a:br>
                  <a:rPr lang="en-IN" i="1" u="sng" dirty="0"/>
                </a:br>
                <a:r>
                  <a:rPr lang="en-IN" sz="1600" dirty="0"/>
                  <a:t>Lets Take 3 Receivers forming a triangle and 1 transmitter in 2D plane. Coordinates of R1,R2,R3 are (0,0), (a,0),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593EC7-9C27-3F78-2298-C6B95097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6" y="1536628"/>
                <a:ext cx="11931544" cy="1037913"/>
              </a:xfrm>
              <a:prstGeom prst="rect">
                <a:avLst/>
              </a:prstGeom>
              <a:blipFill>
                <a:blip r:embed="rId2"/>
                <a:stretch>
                  <a:fillRect l="-460" t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with a triangle&#10;&#10;AI-generated content may be incorrect.">
            <a:extLst>
              <a:ext uri="{FF2B5EF4-FFF2-40B4-BE49-F238E27FC236}">
                <a16:creationId xmlns:a16="http://schemas.microsoft.com/office/drawing/2014/main" id="{B6DE8B73-C49C-6BE8-F153-F6E88200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r="20451"/>
          <a:stretch>
            <a:fillRect/>
          </a:stretch>
        </p:blipFill>
        <p:spPr>
          <a:xfrm>
            <a:off x="530747" y="2653427"/>
            <a:ext cx="4964866" cy="4062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5244B-8371-FC29-F990-DB430778CEE8}"/>
                  </a:ext>
                </a:extLst>
              </p:cNvPr>
              <p:cNvSpPr txBox="1"/>
              <p:nvPr/>
            </p:nvSpPr>
            <p:spPr>
              <a:xfrm>
                <a:off x="5765904" y="2523499"/>
                <a:ext cx="6165640" cy="3719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b="0" dirty="0"/>
              </a:p>
              <a:p>
                <a:endParaRPr lang="en-IN" sz="1600" dirty="0"/>
              </a:p>
              <a:p>
                <a:r>
                  <a:rPr lang="en-IN" sz="1600" dirty="0"/>
                  <a:t>Hyperbolas (between receiver pairs):</a:t>
                </a:r>
                <a:endParaRPr lang="en-IN" sz="1600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ra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  <a:p>
                <a:endParaRPr lang="en-IN" sz="1600" dirty="0"/>
              </a:p>
              <a:p>
                <a:r>
                  <a:rPr lang="en-IN" sz="1600" dirty="0"/>
                  <a:t>Here </a:t>
                </a:r>
                <a:r>
                  <a:rPr lang="en-US" i="1" dirty="0"/>
                  <a:t>d</a:t>
                </a:r>
                <a:r>
                  <a:rPr lang="en-US" dirty="0"/>
                  <a:t>12,</a:t>
                </a:r>
                <a:r>
                  <a:rPr lang="en-US" i="1" dirty="0"/>
                  <a:t>d</a:t>
                </a:r>
                <a:r>
                  <a:rPr lang="en-US" dirty="0"/>
                  <a:t>23,</a:t>
                </a:r>
                <a:r>
                  <a:rPr lang="en-US" i="1" dirty="0"/>
                  <a:t>d</a:t>
                </a:r>
                <a:r>
                  <a:rPr lang="en-US" dirty="0"/>
                  <a:t>13 are the differences in distances from the transmitter to the respective receiver pairs.</a:t>
                </a:r>
                <a:endParaRPr lang="ar-AE" sz="1600" dirty="0"/>
              </a:p>
              <a:p>
                <a:br>
                  <a:rPr lang="ar-AE" dirty="0"/>
                </a:b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5244B-8371-FC29-F990-DB430778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04" y="2523499"/>
                <a:ext cx="6165640" cy="3719288"/>
              </a:xfrm>
              <a:prstGeom prst="rect">
                <a:avLst/>
              </a:prstGeom>
              <a:blipFill>
                <a:blip r:embed="rId4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13F24A-5D9D-260B-8596-5820BE1F8969}"/>
                  </a:ext>
                </a:extLst>
              </p:cNvPr>
              <p:cNvSpPr txBox="1"/>
              <p:nvPr/>
            </p:nvSpPr>
            <p:spPr>
              <a:xfrm>
                <a:off x="5765904" y="2341432"/>
                <a:ext cx="1824859" cy="527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/>
                  <a:t>Tx (</a:t>
                </a:r>
                <a:r>
                  <a:rPr lang="en-IN" sz="1600" dirty="0" err="1"/>
                  <a:t>x,y</a:t>
                </a:r>
                <a:r>
                  <a:rPr lang="en-IN" sz="1600" dirty="0"/>
                  <a:t>):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IN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13F24A-5D9D-260B-8596-5820BE1F8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04" y="2341432"/>
                <a:ext cx="1824859" cy="527773"/>
              </a:xfrm>
              <a:prstGeom prst="rect">
                <a:avLst/>
              </a:prstGeom>
              <a:blipFill>
                <a:blip r:embed="rId5"/>
                <a:stretch>
                  <a:fillRect l="-20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5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59A33-EE03-2254-BF3F-2EC811FCA5F2}"/>
                  </a:ext>
                </a:extLst>
              </p:cNvPr>
              <p:cNvSpPr txBox="1"/>
              <p:nvPr/>
            </p:nvSpPr>
            <p:spPr>
              <a:xfrm>
                <a:off x="232347" y="389745"/>
                <a:ext cx="5527924" cy="965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These Distances can be found using Receiver Information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59A33-EE03-2254-BF3F-2EC811FC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7" y="389745"/>
                <a:ext cx="5527924" cy="965392"/>
              </a:xfrm>
              <a:prstGeom prst="rect">
                <a:avLst/>
              </a:prstGeom>
              <a:blipFill>
                <a:blip r:embed="rId2"/>
                <a:stretch>
                  <a:fillRect l="-882" t="-3797" r="-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0762A7F-5343-058C-EEEA-611F4817A0F4}"/>
              </a:ext>
            </a:extLst>
          </p:cNvPr>
          <p:cNvSpPr txBox="1"/>
          <p:nvPr/>
        </p:nvSpPr>
        <p:spPr>
          <a:xfrm>
            <a:off x="374754" y="1491521"/>
            <a:ext cx="860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Simulation we have assumed we know the Receiver information and have calculated </a:t>
            </a:r>
            <a:r>
              <a:rPr lang="en-IN" dirty="0" err="1"/>
              <a:t>dij</a:t>
            </a:r>
            <a:endParaRPr lang="ar-AE" dirty="0"/>
          </a:p>
          <a:p>
            <a:endParaRPr lang="en-IN" dirty="0"/>
          </a:p>
        </p:txBody>
      </p:sp>
      <p:pic>
        <p:nvPicPr>
          <p:cNvPr id="5" name="Picture 4" descr="A diagram of a star&#10;&#10;AI-generated content may be incorrect.">
            <a:extLst>
              <a:ext uri="{FF2B5EF4-FFF2-40B4-BE49-F238E27FC236}">
                <a16:creationId xmlns:a16="http://schemas.microsoft.com/office/drawing/2014/main" id="{5F8F2400-ACCC-3AF5-CCDD-F6CCD1F0B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r="24569"/>
          <a:stretch>
            <a:fillRect/>
          </a:stretch>
        </p:blipFill>
        <p:spPr>
          <a:xfrm>
            <a:off x="374754" y="1885640"/>
            <a:ext cx="4956747" cy="47052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DFD669-9677-04BB-501E-5DD1192069A5}"/>
              </a:ext>
            </a:extLst>
          </p:cNvPr>
          <p:cNvCxnSpPr/>
          <p:nvPr/>
        </p:nvCxnSpPr>
        <p:spPr>
          <a:xfrm>
            <a:off x="3744686" y="1058091"/>
            <a:ext cx="2351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F3DE8D-3FB0-461E-EEA1-9859840D9F82}"/>
              </a:ext>
            </a:extLst>
          </p:cNvPr>
          <p:cNvSpPr txBox="1"/>
          <p:nvPr/>
        </p:nvSpPr>
        <p:spPr>
          <a:xfrm>
            <a:off x="6156959" y="870858"/>
            <a:ext cx="596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Time Delay calculated via cross correlation of time signals received </a:t>
            </a:r>
          </a:p>
          <a:p>
            <a:r>
              <a:rPr lang="en-IN" sz="1400" dirty="0">
                <a:highlight>
                  <a:srgbClr val="FFFF00"/>
                </a:highlight>
              </a:rPr>
              <a:t>by both receivers (signal processing part!)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6C788-3391-2B5F-BA0F-12229F01AA2B}"/>
              </a:ext>
            </a:extLst>
          </p:cNvPr>
          <p:cNvSpPr txBox="1"/>
          <p:nvPr/>
        </p:nvSpPr>
        <p:spPr>
          <a:xfrm>
            <a:off x="5331501" y="2089570"/>
            <a:ext cx="529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Accuracy Depends on how accurately we calculate </a:t>
            </a:r>
            <a:r>
              <a:rPr lang="en-IN" dirty="0" err="1"/>
              <a:t>dij</a:t>
            </a:r>
            <a:r>
              <a:rPr lang="en-IN" dirty="0"/>
              <a:t> !</a:t>
            </a:r>
          </a:p>
          <a:p>
            <a:r>
              <a:rPr lang="en-IN" dirty="0"/>
              <a:t>Figure Below shows 10-15% Error in calculation of </a:t>
            </a:r>
            <a:r>
              <a:rPr lang="en-IN" dirty="0" err="1"/>
              <a:t>dij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10A62-3F2F-DC1B-3803-9EF0DDC8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21" y="2829533"/>
            <a:ext cx="4715465" cy="40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38E887-D31E-DB45-74CF-DBCD3AB1770B}"/>
              </a:ext>
            </a:extLst>
          </p:cNvPr>
          <p:cNvSpPr txBox="1">
            <a:spLocks/>
          </p:cNvSpPr>
          <p:nvPr/>
        </p:nvSpPr>
        <p:spPr>
          <a:xfrm>
            <a:off x="253199" y="396327"/>
            <a:ext cx="6195935" cy="9462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Objectives!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169DF-100A-44DF-57C3-6F3E5CB5C7B7}"/>
              </a:ext>
            </a:extLst>
          </p:cNvPr>
          <p:cNvSpPr/>
          <p:nvPr/>
        </p:nvSpPr>
        <p:spPr>
          <a:xfrm>
            <a:off x="658766" y="1407886"/>
            <a:ext cx="26924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Learn Basics of RTL-SDRs, </a:t>
            </a:r>
            <a:r>
              <a:rPr lang="en-IN" dirty="0" err="1"/>
              <a:t>HackRF</a:t>
            </a:r>
            <a:r>
              <a:rPr lang="en-IN" dirty="0"/>
              <a:t> one, GNU Radio Companion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E379C5-E98E-76F2-14BD-53CD62C54D73}"/>
              </a:ext>
            </a:extLst>
          </p:cNvPr>
          <p:cNvSpPr/>
          <p:nvPr/>
        </p:nvSpPr>
        <p:spPr>
          <a:xfrm>
            <a:off x="4341765" y="1407886"/>
            <a:ext cx="26924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Transmitter and Receiver Placement and circuit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5A7B2-73DD-D150-B4F1-72DCCA480384}"/>
              </a:ext>
            </a:extLst>
          </p:cNvPr>
          <p:cNvSpPr/>
          <p:nvPr/>
        </p:nvSpPr>
        <p:spPr>
          <a:xfrm>
            <a:off x="8024765" y="1407886"/>
            <a:ext cx="26924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Synchronization among receivers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805BF3-6F75-A089-7C42-721C685EFBDA}"/>
              </a:ext>
            </a:extLst>
          </p:cNvPr>
          <p:cNvSpPr/>
          <p:nvPr/>
        </p:nvSpPr>
        <p:spPr>
          <a:xfrm>
            <a:off x="6504035" y="3708401"/>
            <a:ext cx="26924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Handling and Cross Correlation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8F190-5652-B20B-0201-DCF354386CC8}"/>
              </a:ext>
            </a:extLst>
          </p:cNvPr>
          <p:cNvSpPr/>
          <p:nvPr/>
        </p:nvSpPr>
        <p:spPr>
          <a:xfrm>
            <a:off x="2473050" y="3708401"/>
            <a:ext cx="26924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TDOA Calculation and Position Estimation via Visualization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93BD6E-6F7D-DE04-0861-947B04F80105}"/>
              </a:ext>
            </a:extLst>
          </p:cNvPr>
          <p:cNvSpPr/>
          <p:nvPr/>
        </p:nvSpPr>
        <p:spPr>
          <a:xfrm>
            <a:off x="3351166" y="1857829"/>
            <a:ext cx="990599" cy="312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0185CB-E31B-EDAA-E947-737C1C1CC0D0}"/>
              </a:ext>
            </a:extLst>
          </p:cNvPr>
          <p:cNvSpPr/>
          <p:nvPr/>
        </p:nvSpPr>
        <p:spPr>
          <a:xfrm>
            <a:off x="7034165" y="1912257"/>
            <a:ext cx="990599" cy="312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5285CD-99E1-2293-2031-3DBF4CF2A80C}"/>
              </a:ext>
            </a:extLst>
          </p:cNvPr>
          <p:cNvSpPr/>
          <p:nvPr/>
        </p:nvSpPr>
        <p:spPr>
          <a:xfrm rot="5400000">
            <a:off x="8197291" y="3037464"/>
            <a:ext cx="970640" cy="371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25FA5C-60EE-9A80-1F44-23287C750F9A}"/>
              </a:ext>
            </a:extLst>
          </p:cNvPr>
          <p:cNvSpPr/>
          <p:nvPr/>
        </p:nvSpPr>
        <p:spPr>
          <a:xfrm rot="10800000">
            <a:off x="5165450" y="4212772"/>
            <a:ext cx="1338585" cy="371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03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6EE314-5657-812F-DC5E-F4105C6C0442}"/>
              </a:ext>
            </a:extLst>
          </p:cNvPr>
          <p:cNvSpPr txBox="1">
            <a:spLocks/>
          </p:cNvSpPr>
          <p:nvPr/>
        </p:nvSpPr>
        <p:spPr>
          <a:xfrm>
            <a:off x="-54100" y="306386"/>
            <a:ext cx="11678971" cy="94628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Learn Basics of RTL-SDRs, </a:t>
            </a:r>
            <a:r>
              <a:rPr lang="en-IN" sz="4000" dirty="0" err="1"/>
              <a:t>HackRF</a:t>
            </a:r>
            <a:r>
              <a:rPr lang="en-IN" sz="4000" dirty="0"/>
              <a:t> one, GNU Radio Companion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BF0F1-60C4-912C-E8C5-7AEDC4051915}"/>
              </a:ext>
            </a:extLst>
          </p:cNvPr>
          <p:cNvSpPr txBox="1"/>
          <p:nvPr/>
        </p:nvSpPr>
        <p:spPr>
          <a:xfrm>
            <a:off x="239843" y="1131757"/>
            <a:ext cx="98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Started by creating a transmitter and receiver circuit, transmitted a WAV file using FM modulation</a:t>
            </a:r>
          </a:p>
        </p:txBody>
      </p:sp>
      <p:pic>
        <p:nvPicPr>
          <p:cNvPr id="6" name="Picture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590414DF-98C2-5ABC-A182-B7722C65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3" y="1815558"/>
            <a:ext cx="5260723" cy="3226883"/>
          </a:xfrm>
          <a:prstGeom prst="rect">
            <a:avLst/>
          </a:prstGeom>
        </p:spPr>
      </p:pic>
      <p:pic>
        <p:nvPicPr>
          <p:cNvPr id="8" name="Picture 7" descr="A desk with a computer and a monitor&#10;&#10;AI-generated content may be incorrect.">
            <a:extLst>
              <a:ext uri="{FF2B5EF4-FFF2-40B4-BE49-F238E27FC236}">
                <a16:creationId xmlns:a16="http://schemas.microsoft.com/office/drawing/2014/main" id="{25CC1586-A7C8-F02C-3A05-8C8E8165C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2218"/>
            <a:ext cx="5287941" cy="237544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17F8267-5616-29E5-C5A0-FC5CE05864B0}"/>
              </a:ext>
            </a:extLst>
          </p:cNvPr>
          <p:cNvSpPr/>
          <p:nvPr/>
        </p:nvSpPr>
        <p:spPr>
          <a:xfrm rot="5688902">
            <a:off x="7816724" y="4048164"/>
            <a:ext cx="1051560" cy="138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5BF19C-AFD1-90DA-C1E2-E765A915EC02}"/>
              </a:ext>
            </a:extLst>
          </p:cNvPr>
          <p:cNvSpPr/>
          <p:nvPr/>
        </p:nvSpPr>
        <p:spPr>
          <a:xfrm rot="3789275">
            <a:off x="8877966" y="3690898"/>
            <a:ext cx="1051560" cy="138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5DC5F-1E4D-3B69-06A4-7E5D81C10A63}"/>
              </a:ext>
            </a:extLst>
          </p:cNvPr>
          <p:cNvSpPr txBox="1"/>
          <p:nvPr/>
        </p:nvSpPr>
        <p:spPr>
          <a:xfrm>
            <a:off x="8069569" y="4594485"/>
            <a:ext cx="38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E3FCE-774C-26D2-8DEC-071600B9D604}"/>
              </a:ext>
            </a:extLst>
          </p:cNvPr>
          <p:cNvSpPr txBox="1"/>
          <p:nvPr/>
        </p:nvSpPr>
        <p:spPr>
          <a:xfrm>
            <a:off x="9498475" y="418140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0B264-E27C-9F85-F829-412BAF122950}"/>
              </a:ext>
            </a:extLst>
          </p:cNvPr>
          <p:cNvSpPr txBox="1"/>
          <p:nvPr/>
        </p:nvSpPr>
        <p:spPr>
          <a:xfrm>
            <a:off x="5868649" y="4857775"/>
            <a:ext cx="2991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Rate – 2MHz</a:t>
            </a:r>
          </a:p>
          <a:p>
            <a:r>
              <a:rPr lang="en-IN" dirty="0"/>
              <a:t>Channel Frequency – 433MHz</a:t>
            </a:r>
          </a:p>
          <a:p>
            <a:r>
              <a:rPr lang="en-IN" dirty="0"/>
              <a:t>Audio Rate – 48KHz</a:t>
            </a:r>
          </a:p>
        </p:txBody>
      </p:sp>
    </p:spTree>
    <p:extLst>
      <p:ext uri="{BB962C8B-B14F-4D97-AF65-F5344CB8AC3E}">
        <p14:creationId xmlns:p14="http://schemas.microsoft.com/office/powerpoint/2010/main" val="23104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192ED1AD-28A1-0568-9C89-7FC99D46F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4139" y="816367"/>
            <a:ext cx="6967537" cy="3919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13CFE-5455-49C0-D862-34D45261F7B3}"/>
              </a:ext>
            </a:extLst>
          </p:cNvPr>
          <p:cNvSpPr txBox="1"/>
          <p:nvPr/>
        </p:nvSpPr>
        <p:spPr>
          <a:xfrm>
            <a:off x="2368446" y="3297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99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70DC-D913-DEFB-D630-F6C0D91DECE6}"/>
              </a:ext>
            </a:extLst>
          </p:cNvPr>
          <p:cNvSpPr txBox="1"/>
          <p:nvPr/>
        </p:nvSpPr>
        <p:spPr>
          <a:xfrm>
            <a:off x="569626" y="299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249D91-0EB3-E186-727D-DA167A7771AC}"/>
              </a:ext>
            </a:extLst>
          </p:cNvPr>
          <p:cNvSpPr txBox="1">
            <a:spLocks/>
          </p:cNvSpPr>
          <p:nvPr/>
        </p:nvSpPr>
        <p:spPr>
          <a:xfrm>
            <a:off x="194872" y="195995"/>
            <a:ext cx="11678971" cy="9462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Transmitter and Receiver Placement and circuit simulation</a:t>
            </a:r>
          </a:p>
        </p:txBody>
      </p:sp>
      <p:pic>
        <p:nvPicPr>
          <p:cNvPr id="8" name="Picture 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217F80F3-87DF-1D18-7402-44322A7C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6" y="2088555"/>
            <a:ext cx="6523007" cy="3893382"/>
          </a:xfrm>
          <a:prstGeom prst="rect">
            <a:avLst/>
          </a:prstGeom>
        </p:spPr>
      </p:pic>
      <p:pic>
        <p:nvPicPr>
          <p:cNvPr id="10" name="Picture 9" descr="A computer on a desk&#10;&#10;AI-generated content may be incorrect.">
            <a:extLst>
              <a:ext uri="{FF2B5EF4-FFF2-40B4-BE49-F238E27FC236}">
                <a16:creationId xmlns:a16="http://schemas.microsoft.com/office/drawing/2014/main" id="{EA10FC76-C2CE-59CC-2F14-0C3390D20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7" r="37484" b="3833"/>
          <a:stretch>
            <a:fillRect/>
          </a:stretch>
        </p:blipFill>
        <p:spPr>
          <a:xfrm>
            <a:off x="7105723" y="1430749"/>
            <a:ext cx="3481833" cy="3365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CFF1D-3D90-AB27-EEE2-FF317B814606}"/>
              </a:ext>
            </a:extLst>
          </p:cNvPr>
          <p:cNvSpPr txBox="1"/>
          <p:nvPr/>
        </p:nvSpPr>
        <p:spPr>
          <a:xfrm>
            <a:off x="6676293" y="4795791"/>
            <a:ext cx="5083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Synchronization we used </a:t>
            </a:r>
            <a:r>
              <a:rPr lang="en-IN" dirty="0">
                <a:highlight>
                  <a:srgbClr val="FFFF00"/>
                </a:highlight>
              </a:rPr>
              <a:t>SMA Cable </a:t>
            </a:r>
            <a:r>
              <a:rPr lang="en-IN" dirty="0"/>
              <a:t>to connect master CLCKOUT of </a:t>
            </a:r>
            <a:r>
              <a:rPr lang="en-IN" dirty="0" err="1"/>
              <a:t>HackRF</a:t>
            </a:r>
            <a:r>
              <a:rPr lang="en-IN" dirty="0"/>
              <a:t> 1 to CLCKIN of </a:t>
            </a:r>
            <a:r>
              <a:rPr lang="en-IN" dirty="0" err="1"/>
              <a:t>HackRF</a:t>
            </a:r>
            <a:r>
              <a:rPr lang="en-IN" dirty="0"/>
              <a:t> 2, and connected </a:t>
            </a:r>
            <a:r>
              <a:rPr lang="en-IN" dirty="0">
                <a:highlight>
                  <a:srgbClr val="FFFF00"/>
                </a:highlight>
              </a:rPr>
              <a:t>Trigger buttons </a:t>
            </a:r>
            <a:r>
              <a:rPr lang="en-IN" dirty="0"/>
              <a:t>so that they start sampling at the same time.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</a:t>
            </a:r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3A54A-D884-DFF2-471E-8A8AAE0993B7}"/>
              </a:ext>
            </a:extLst>
          </p:cNvPr>
          <p:cNvSpPr txBox="1"/>
          <p:nvPr/>
        </p:nvSpPr>
        <p:spPr>
          <a:xfrm>
            <a:off x="438078" y="824847"/>
            <a:ext cx="319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err="1"/>
              <a:t>Equipments</a:t>
            </a:r>
            <a:r>
              <a:rPr lang="en-IN" b="1" u="sng" dirty="0"/>
              <a:t> Used</a:t>
            </a:r>
          </a:p>
          <a:p>
            <a:r>
              <a:rPr lang="en-IN" dirty="0"/>
              <a:t>3x </a:t>
            </a:r>
            <a:r>
              <a:rPr lang="en-IN" dirty="0" err="1"/>
              <a:t>HackRF</a:t>
            </a:r>
            <a:r>
              <a:rPr lang="en-IN" dirty="0"/>
              <a:t> one (2 Rx and 1 Tx)</a:t>
            </a:r>
          </a:p>
          <a:p>
            <a:r>
              <a:rPr lang="en-IN" dirty="0"/>
              <a:t>1 SMA splitter cable</a:t>
            </a:r>
          </a:p>
          <a:p>
            <a:r>
              <a:rPr lang="en-IN" dirty="0"/>
              <a:t>3x Antennas</a:t>
            </a:r>
          </a:p>
        </p:txBody>
      </p:sp>
    </p:spTree>
    <p:extLst>
      <p:ext uri="{BB962C8B-B14F-4D97-AF65-F5344CB8AC3E}">
        <p14:creationId xmlns:p14="http://schemas.microsoft.com/office/powerpoint/2010/main" val="59192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430C-2D7D-C89F-F5E8-0A4212F5001D}"/>
              </a:ext>
            </a:extLst>
          </p:cNvPr>
          <p:cNvSpPr txBox="1">
            <a:spLocks/>
          </p:cNvSpPr>
          <p:nvPr/>
        </p:nvSpPr>
        <p:spPr>
          <a:xfrm>
            <a:off x="-142405" y="270946"/>
            <a:ext cx="3020518" cy="9462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DCA94-B530-74AE-B9C7-D26E9F97FC59}"/>
              </a:ext>
            </a:extLst>
          </p:cNvPr>
          <p:cNvSpPr txBox="1"/>
          <p:nvPr/>
        </p:nvSpPr>
        <p:spPr>
          <a:xfrm>
            <a:off x="681448" y="1217226"/>
            <a:ext cx="1019593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 a Python Script that does cross correlation in the frequency domain using Fast Fourier Transform (FFT).</a:t>
            </a:r>
          </a:p>
          <a:p>
            <a:br>
              <a:rPr lang="en-IN" dirty="0"/>
            </a:br>
            <a:r>
              <a:rPr lang="en-IN" sz="1600" i="1" u="sng" dirty="0"/>
              <a:t>Cross- correlation Theorem </a:t>
            </a:r>
            <a:r>
              <a:rPr lang="en-IN" sz="1600" i="1" dirty="0"/>
              <a:t>– correlation in time domain is equivalent to a multiplication in the frequency domain</a:t>
            </a:r>
          </a:p>
          <a:p>
            <a:endParaRPr lang="en-IN" sz="1600" i="1" dirty="0"/>
          </a:p>
          <a:p>
            <a:r>
              <a:rPr lang="en-IN" dirty="0"/>
              <a:t>Our Script calculates time difference of arrival</a:t>
            </a:r>
            <a:br>
              <a:rPr lang="en-IN" dirty="0"/>
            </a:br>
            <a:br>
              <a:rPr lang="en-IN" dirty="0"/>
            </a:br>
            <a:r>
              <a:rPr lang="en-IN" sz="1600" dirty="0"/>
              <a:t> </a:t>
            </a:r>
          </a:p>
          <a:p>
            <a:endParaRPr lang="en-IN" dirty="0"/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FC2CD668-6BE7-5D7A-8361-6DAE6836A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7086" r="10098"/>
          <a:stretch>
            <a:fillRect/>
          </a:stretch>
        </p:blipFill>
        <p:spPr>
          <a:xfrm>
            <a:off x="5524819" y="2894257"/>
            <a:ext cx="6455521" cy="3829271"/>
          </a:xfrm>
          <a:prstGeom prst="rect">
            <a:avLst/>
          </a:prstGeom>
        </p:spPr>
      </p:pic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65BC27A-A286-3AAF-A096-AB403302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7" r="43356"/>
          <a:stretch>
            <a:fillRect/>
          </a:stretch>
        </p:blipFill>
        <p:spPr>
          <a:xfrm>
            <a:off x="211660" y="3429000"/>
            <a:ext cx="5347066" cy="1486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6C35E-A7EB-698A-2032-E1E61952715E}"/>
              </a:ext>
            </a:extLst>
          </p:cNvPr>
          <p:cNvSpPr txBox="1"/>
          <p:nvPr/>
        </p:nvSpPr>
        <p:spPr>
          <a:xfrm>
            <a:off x="517161" y="5254052"/>
            <a:ext cx="3942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Actual Distance 0.2 meters</a:t>
            </a:r>
            <a:br>
              <a:rPr lang="en-IN" dirty="0"/>
            </a:br>
            <a:r>
              <a:rPr lang="en-IN" dirty="0"/>
              <a:t>From calculation we get 105,826 meters</a:t>
            </a:r>
          </a:p>
        </p:txBody>
      </p:sp>
    </p:spTree>
    <p:extLst>
      <p:ext uri="{BB962C8B-B14F-4D97-AF65-F5344CB8AC3E}">
        <p14:creationId xmlns:p14="http://schemas.microsoft.com/office/powerpoint/2010/main" val="40721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698</TotalTime>
  <Words>811</Words>
  <Application>Microsoft Office PowerPoint</Application>
  <PresentationFormat>Widescreen</PresentationFormat>
  <Paragraphs>91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Wingdings</vt:lpstr>
      <vt:lpstr>Retrospect</vt:lpstr>
      <vt:lpstr>Localization of Transmitter using TDOA analysis Mid Term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SamPlayz Minecraft</dc:creator>
  <cp:lastModifiedBy>SamPlayz Minecraft</cp:lastModifiedBy>
  <cp:revision>12</cp:revision>
  <dcterms:created xsi:type="dcterms:W3CDTF">2025-09-22T15:40:33Z</dcterms:created>
  <dcterms:modified xsi:type="dcterms:W3CDTF">2025-09-25T11:04:20Z</dcterms:modified>
</cp:coreProperties>
</file>